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65" r:id="rId5"/>
    <p:sldId id="257" r:id="rId6"/>
    <p:sldId id="258" r:id="rId7"/>
    <p:sldId id="264" r:id="rId8"/>
    <p:sldId id="259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3/31/2019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8DB3F-6B13-4051-9BFC-BDFAF23B5B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Learning </a:t>
            </a:r>
            <a:r>
              <a:rPr lang="en-US" dirty="0" err="1"/>
              <a:t>Lebensohl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D91417-51D8-4C1A-95C9-6CAD78CD47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Dealing with Interference after 1N Opening</a:t>
            </a:r>
          </a:p>
        </p:txBody>
      </p:sp>
    </p:spTree>
    <p:extLst>
      <p:ext uri="{BB962C8B-B14F-4D97-AF65-F5344CB8AC3E}">
        <p14:creationId xmlns:p14="http://schemas.microsoft.com/office/powerpoint/2010/main" val="1285008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B70A0-40BA-4E27-9FF2-7970D87E4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No Specific Suit is Named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E3279-47D0-4AE2-B293-F8C502EC1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two common </a:t>
            </a:r>
            <a:r>
              <a:rPr lang="en-US" dirty="0" err="1"/>
              <a:t>occurences</a:t>
            </a:r>
            <a:r>
              <a:rPr lang="en-US" dirty="0"/>
              <a:t> are 1N – (2C)* showing any one suit and 1N – (2D)* showing one major</a:t>
            </a:r>
          </a:p>
          <a:p>
            <a:r>
              <a:rPr lang="en-US" dirty="0"/>
              <a:t>With the suit unspecified, double shows general values and interest in penalizing the opponents</a:t>
            </a:r>
          </a:p>
          <a:p>
            <a:r>
              <a:rPr lang="en-US" dirty="0"/>
              <a:t>Normal </a:t>
            </a:r>
            <a:r>
              <a:rPr lang="en-US" dirty="0" err="1"/>
              <a:t>Lebensohl</a:t>
            </a:r>
            <a:r>
              <a:rPr lang="en-US" dirty="0"/>
              <a:t> applies otherwise</a:t>
            </a:r>
          </a:p>
        </p:txBody>
      </p:sp>
    </p:spTree>
    <p:extLst>
      <p:ext uri="{BB962C8B-B14F-4D97-AF65-F5344CB8AC3E}">
        <p14:creationId xmlns:p14="http://schemas.microsoft.com/office/powerpoint/2010/main" val="2297901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1071-A6F0-4EF8-A181-83B6E9398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75833-84E5-416D-9671-C21903906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opponent’s overcall takes away the ability to use Stayman, Transfers, </a:t>
            </a:r>
            <a:r>
              <a:rPr lang="en-US" sz="2400" dirty="0" err="1"/>
              <a:t>etc</a:t>
            </a:r>
            <a:endParaRPr lang="en-US" sz="2400" dirty="0"/>
          </a:p>
          <a:p>
            <a:r>
              <a:rPr lang="en-US" sz="2400" dirty="0"/>
              <a:t>It becomes impossible to distinguish between “competitive” and “game forcing” hands</a:t>
            </a:r>
          </a:p>
          <a:p>
            <a:r>
              <a:rPr lang="en-US" sz="2400" dirty="0"/>
              <a:t>Sometimes, there is doubt about strain when considering game (3N v 4M)</a:t>
            </a:r>
          </a:p>
        </p:txBody>
      </p:sp>
    </p:spTree>
    <p:extLst>
      <p:ext uri="{BB962C8B-B14F-4D97-AF65-F5344CB8AC3E}">
        <p14:creationId xmlns:p14="http://schemas.microsoft.com/office/powerpoint/2010/main" val="117193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6D69E-0A63-4997-BD0B-1F6E5F86E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4B4CD-2FD5-404A-A90B-9CBA5F833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err="1"/>
              <a:t>Lebensohl</a:t>
            </a:r>
            <a:r>
              <a:rPr lang="en-US" sz="4000" dirty="0"/>
              <a:t> uses the 2N response artificially </a:t>
            </a:r>
          </a:p>
          <a:p>
            <a:pPr lvl="1"/>
            <a:r>
              <a:rPr lang="en-US" sz="3600" dirty="0"/>
              <a:t>2N shows either</a:t>
            </a:r>
          </a:p>
          <a:p>
            <a:pPr lvl="2"/>
            <a:r>
              <a:rPr lang="en-US" sz="3200" dirty="0"/>
              <a:t>A weak hand with a long suit</a:t>
            </a:r>
          </a:p>
          <a:p>
            <a:pPr lvl="2"/>
            <a:r>
              <a:rPr lang="en-US" sz="3200" dirty="0"/>
              <a:t>A game forcing hand with a stopper in the opponent’s suit</a:t>
            </a:r>
          </a:p>
        </p:txBody>
      </p:sp>
    </p:spTree>
    <p:extLst>
      <p:ext uri="{BB962C8B-B14F-4D97-AF65-F5344CB8AC3E}">
        <p14:creationId xmlns:p14="http://schemas.microsoft.com/office/powerpoint/2010/main" val="3569467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C6129-038D-4D91-ADF9-B4B3F2AB2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2N?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3C5DA-2BBE-4E89-B4F3-679505B08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2N has little use as a natural bid (those hands normally serve better on defense</a:t>
            </a:r>
          </a:p>
          <a:p>
            <a:r>
              <a:rPr lang="en-US" sz="2400" dirty="0"/>
              <a:t>The upside to differentiating between strong and weak hands is greater than the loss of the natural 2N call </a:t>
            </a:r>
          </a:p>
          <a:p>
            <a:r>
              <a:rPr lang="en-US" sz="2400" dirty="0"/>
              <a:t>Utilizing 2N artificially allows for signoffs at the two level and the ability to sign off in any suit at the three level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4048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2AADD-1552-4A3A-AE68-4332B3A27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 Hands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26987-95AA-45FA-A58D-E4A90A791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Bid 2N (artificially) – partner is forced to bid 3C </a:t>
            </a:r>
          </a:p>
          <a:p>
            <a:r>
              <a:rPr lang="en-US" sz="3200" dirty="0"/>
              <a:t>Then bid your suit (or pass with C)	</a:t>
            </a:r>
          </a:p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92064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A403A-63F6-4B3C-BCCE-7B21D0D4A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Game Forcing Hands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164BD-9374-4EF7-85F5-F7C6BF776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474078"/>
            <a:ext cx="10554574" cy="3636511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Bids at the Three Level </a:t>
            </a:r>
          </a:p>
          <a:p>
            <a:pPr lvl="1"/>
            <a:r>
              <a:rPr lang="en-US" sz="2600" dirty="0"/>
              <a:t>New Suits are 5+ cards </a:t>
            </a:r>
          </a:p>
          <a:p>
            <a:pPr lvl="1"/>
            <a:r>
              <a:rPr lang="en-US" sz="2600" dirty="0"/>
              <a:t>Direct 3N shows NO STOPPER </a:t>
            </a:r>
          </a:p>
          <a:p>
            <a:pPr lvl="1"/>
            <a:r>
              <a:rPr lang="en-US" sz="2600" dirty="0"/>
              <a:t>Delayed 3N IMPLIES A STOPPER</a:t>
            </a:r>
          </a:p>
          <a:p>
            <a:r>
              <a:rPr lang="en-US" sz="2800" dirty="0" err="1"/>
              <a:t>Cuebids</a:t>
            </a:r>
            <a:r>
              <a:rPr lang="en-US" sz="2800" dirty="0"/>
              <a:t> of the opponent’s suit (Stayman)</a:t>
            </a:r>
          </a:p>
          <a:p>
            <a:pPr lvl="1"/>
            <a:r>
              <a:rPr lang="en-US" sz="2400" dirty="0"/>
              <a:t>Direct </a:t>
            </a:r>
            <a:r>
              <a:rPr lang="en-US" sz="2400" dirty="0" err="1"/>
              <a:t>Cuebids</a:t>
            </a:r>
            <a:r>
              <a:rPr lang="en-US" sz="2400" dirty="0"/>
              <a:t> show NO STOPPER </a:t>
            </a:r>
          </a:p>
          <a:p>
            <a:pPr lvl="1"/>
            <a:r>
              <a:rPr lang="en-US" sz="2400" dirty="0"/>
              <a:t>Delayed </a:t>
            </a:r>
            <a:r>
              <a:rPr lang="en-US" sz="2400" dirty="0" err="1"/>
              <a:t>Cuebids</a:t>
            </a:r>
            <a:r>
              <a:rPr lang="en-US" sz="2400" dirty="0"/>
              <a:t> IMPLY A STOPPER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41848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32A02-F7E5-4087-A49E-402752E14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Invitational Hands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62CCB-7B6B-4217-B343-354075213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Lebensohl’s</a:t>
            </a:r>
            <a:r>
              <a:rPr lang="en-US" sz="2400" dirty="0"/>
              <a:t> weakness is that there is rarely the option to show invitational values </a:t>
            </a:r>
          </a:p>
          <a:p>
            <a:pPr lvl="1"/>
            <a:r>
              <a:rPr lang="en-US" sz="2000" dirty="0"/>
              <a:t>One such option exists when showing a higher ranking suit via the 2N relay</a:t>
            </a:r>
          </a:p>
          <a:p>
            <a:r>
              <a:rPr lang="en-US" sz="2400" dirty="0"/>
              <a:t>Typically it is necessary to upgrade/downgrade and bid appropriately afterwards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02486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A058F-2239-46BD-AB58-43BB873F4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the Opponents Show Two Suits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DC235-A164-4EDA-B6B2-6E3346E2A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88525"/>
          </a:xfrm>
        </p:spPr>
        <p:txBody>
          <a:bodyPr>
            <a:normAutofit/>
          </a:bodyPr>
          <a:lstStyle/>
          <a:p>
            <a:r>
              <a:rPr lang="en-US" sz="2000" dirty="0"/>
              <a:t>The scenario often occurs after 1N – (2D)* - ?       * 5-5 majors</a:t>
            </a:r>
          </a:p>
          <a:p>
            <a:r>
              <a:rPr lang="en-US" sz="2000" dirty="0"/>
              <a:t>Two </a:t>
            </a:r>
            <a:r>
              <a:rPr lang="en-US" sz="2000" dirty="0" err="1"/>
              <a:t>cuebids</a:t>
            </a:r>
            <a:r>
              <a:rPr lang="en-US" sz="2000" dirty="0"/>
              <a:t> exist at the two level, and each corresponds to an unbid suit</a:t>
            </a:r>
          </a:p>
          <a:p>
            <a:pPr lvl="1"/>
            <a:r>
              <a:rPr lang="en-US" sz="1800" dirty="0"/>
              <a:t>2H shows clubs with GF values </a:t>
            </a:r>
          </a:p>
          <a:p>
            <a:pPr lvl="1"/>
            <a:r>
              <a:rPr lang="en-US" sz="1800" dirty="0"/>
              <a:t>2S shows diamonds with GF values </a:t>
            </a:r>
          </a:p>
          <a:p>
            <a:r>
              <a:rPr lang="en-US" sz="2000" dirty="0" err="1"/>
              <a:t>Lebensohl</a:t>
            </a:r>
            <a:r>
              <a:rPr lang="en-US" sz="2000" dirty="0"/>
              <a:t> still applies, so</a:t>
            </a:r>
          </a:p>
          <a:p>
            <a:pPr lvl="1"/>
            <a:r>
              <a:rPr lang="en-US" sz="1800" dirty="0"/>
              <a:t>If responder has a weak minor suit, he bids 2N (forcing 3C)</a:t>
            </a:r>
          </a:p>
          <a:p>
            <a:pPr lvl="1"/>
            <a:r>
              <a:rPr lang="en-US" sz="1800" dirty="0"/>
              <a:t>With an invitational hand with a minor suit, responder bids the minor directly</a:t>
            </a:r>
          </a:p>
          <a:p>
            <a:r>
              <a:rPr lang="en-US" sz="2000" dirty="0"/>
              <a:t>* With both minors and FG values, responder may make a splinter at the three level directly</a:t>
            </a:r>
          </a:p>
        </p:txBody>
      </p:sp>
    </p:spTree>
    <p:extLst>
      <p:ext uri="{BB962C8B-B14F-4D97-AF65-F5344CB8AC3E}">
        <p14:creationId xmlns:p14="http://schemas.microsoft.com/office/powerpoint/2010/main" val="2123256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E7B7E-22E8-4266-9F6E-6DAD05A95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645970"/>
            <a:ext cx="10571998" cy="970450"/>
          </a:xfrm>
        </p:spPr>
        <p:txBody>
          <a:bodyPr/>
          <a:lstStyle/>
          <a:p>
            <a:pPr algn="ctr"/>
            <a:r>
              <a:rPr lang="en-US" dirty="0"/>
              <a:t>When the Opponents Imply 2 Suits and Name 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110EA-65B4-4563-B4EA-A428BE1D2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Examples include 1N – (2C)* - ?     * Clubs and a major</a:t>
            </a:r>
          </a:p>
          <a:p>
            <a:r>
              <a:rPr lang="en-US" sz="2800" dirty="0"/>
              <a:t>Treat this call as if it’s one suit, using normal </a:t>
            </a:r>
            <a:r>
              <a:rPr lang="en-US" sz="2800" dirty="0" err="1"/>
              <a:t>Lebensohl</a:t>
            </a:r>
            <a:r>
              <a:rPr lang="en-US" sz="2800" dirty="0"/>
              <a:t> methods</a:t>
            </a:r>
          </a:p>
        </p:txBody>
      </p:sp>
    </p:spTree>
    <p:extLst>
      <p:ext uri="{BB962C8B-B14F-4D97-AF65-F5344CB8AC3E}">
        <p14:creationId xmlns:p14="http://schemas.microsoft.com/office/powerpoint/2010/main" val="2342099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220</TotalTime>
  <Words>437</Words>
  <Application>Microsoft Office PowerPoint</Application>
  <PresentationFormat>Widescreen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Century Gothic</vt:lpstr>
      <vt:lpstr>Wingdings 2</vt:lpstr>
      <vt:lpstr>Quotable</vt:lpstr>
      <vt:lpstr>Learning Lebensohl</vt:lpstr>
      <vt:lpstr>The Problem</vt:lpstr>
      <vt:lpstr>The Solution</vt:lpstr>
      <vt:lpstr>Why 2N? </vt:lpstr>
      <vt:lpstr>Weak Hands</vt:lpstr>
      <vt:lpstr>Game Forcing Hands</vt:lpstr>
      <vt:lpstr>What about Invitational Hands</vt:lpstr>
      <vt:lpstr>When the Opponents Show Two Suits</vt:lpstr>
      <vt:lpstr>When the Opponents Imply 2 Suits and Name 1 </vt:lpstr>
      <vt:lpstr>When No Specific Suit is Named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 Gillispie</dc:creator>
  <cp:lastModifiedBy>Jack Gillispie</cp:lastModifiedBy>
  <cp:revision>7</cp:revision>
  <dcterms:created xsi:type="dcterms:W3CDTF">2019-03-31T18:07:06Z</dcterms:created>
  <dcterms:modified xsi:type="dcterms:W3CDTF">2019-03-31T22:59:26Z</dcterms:modified>
</cp:coreProperties>
</file>