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8" r:id="rId3"/>
    <p:sldId id="259" r:id="rId4"/>
    <p:sldId id="260" r:id="rId5"/>
    <p:sldId id="257" r:id="rId6"/>
    <p:sldId id="265" r:id="rId7"/>
    <p:sldId id="263" r:id="rId8"/>
    <p:sldId id="264"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96311-861E-44AC-8DF0-422666660B6C}" type="datetimeFigureOut">
              <a:rPr lang="en-US" smtClean="0"/>
              <a:t>6/18/2018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1A9C5-0CC4-4157-8266-70DC94A7CE7E}" type="slidenum">
              <a:rPr lang="en-US" smtClean="0"/>
              <a:t>‹#›</a:t>
            </a:fld>
            <a:endParaRPr lang="en-US"/>
          </a:p>
        </p:txBody>
      </p:sp>
    </p:spTree>
    <p:extLst>
      <p:ext uri="{BB962C8B-B14F-4D97-AF65-F5344CB8AC3E}">
        <p14:creationId xmlns:p14="http://schemas.microsoft.com/office/powerpoint/2010/main" val="11756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1A9C5-0CC4-4157-8266-70DC94A7CE7E}" type="slidenum">
              <a:rPr lang="en-US" smtClean="0"/>
              <a:t>1</a:t>
            </a:fld>
            <a:endParaRPr lang="en-US"/>
          </a:p>
        </p:txBody>
      </p:sp>
    </p:spTree>
    <p:extLst>
      <p:ext uri="{BB962C8B-B14F-4D97-AF65-F5344CB8AC3E}">
        <p14:creationId xmlns:p14="http://schemas.microsoft.com/office/powerpoint/2010/main" val="1592184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50+% risks that either provide an overtrick or risk the contract should be taken in MP. However, remember to find a better line of play if it is possible! </a:t>
            </a:r>
          </a:p>
        </p:txBody>
      </p:sp>
      <p:sp>
        <p:nvSpPr>
          <p:cNvPr id="4" name="Slide Number Placeholder 3"/>
          <p:cNvSpPr>
            <a:spLocks noGrp="1"/>
          </p:cNvSpPr>
          <p:nvPr>
            <p:ph type="sldNum" sz="quarter" idx="10"/>
          </p:nvPr>
        </p:nvSpPr>
        <p:spPr/>
        <p:txBody>
          <a:bodyPr/>
          <a:lstStyle/>
          <a:p>
            <a:fld id="{EB31A9C5-0CC4-4157-8266-70DC94A7CE7E}" type="slidenum">
              <a:rPr lang="en-US" smtClean="0"/>
              <a:t>2</a:t>
            </a:fld>
            <a:endParaRPr lang="en-US"/>
          </a:p>
        </p:txBody>
      </p:sp>
    </p:spTree>
    <p:extLst>
      <p:ext uri="{BB962C8B-B14F-4D97-AF65-F5344CB8AC3E}">
        <p14:creationId xmlns:p14="http://schemas.microsoft.com/office/powerpoint/2010/main" val="692291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becomes necessary to play safe in a good contract because it isn’t a good bet to turn a 75% board into a 90% board when it risks losing the board entirely. The key to winning MPs is to keep every board at or above average. </a:t>
            </a:r>
          </a:p>
        </p:txBody>
      </p:sp>
      <p:sp>
        <p:nvSpPr>
          <p:cNvPr id="4" name="Slide Number Placeholder 3"/>
          <p:cNvSpPr>
            <a:spLocks noGrp="1"/>
          </p:cNvSpPr>
          <p:nvPr>
            <p:ph type="sldNum" sz="quarter" idx="10"/>
          </p:nvPr>
        </p:nvSpPr>
        <p:spPr/>
        <p:txBody>
          <a:bodyPr/>
          <a:lstStyle/>
          <a:p>
            <a:fld id="{EB31A9C5-0CC4-4157-8266-70DC94A7CE7E}" type="slidenum">
              <a:rPr lang="en-US" smtClean="0"/>
              <a:t>3</a:t>
            </a:fld>
            <a:endParaRPr lang="en-US"/>
          </a:p>
        </p:txBody>
      </p:sp>
    </p:spTree>
    <p:extLst>
      <p:ext uri="{BB962C8B-B14F-4D97-AF65-F5344CB8AC3E}">
        <p14:creationId xmlns:p14="http://schemas.microsoft.com/office/powerpoint/2010/main" val="2685525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necessary to assume the cards lie unfavorably in a situation like so: You are declaring 3D when the rest of the field is in 3N, which is likely to make. You need to assume an abnormal lie of the cards so that 3N fails, as otherwise you will lose the board no matter how you do in 3D. </a:t>
            </a:r>
          </a:p>
        </p:txBody>
      </p:sp>
      <p:sp>
        <p:nvSpPr>
          <p:cNvPr id="4" name="Slide Number Placeholder 3"/>
          <p:cNvSpPr>
            <a:spLocks noGrp="1"/>
          </p:cNvSpPr>
          <p:nvPr>
            <p:ph type="sldNum" sz="quarter" idx="10"/>
          </p:nvPr>
        </p:nvSpPr>
        <p:spPr/>
        <p:txBody>
          <a:bodyPr/>
          <a:lstStyle/>
          <a:p>
            <a:fld id="{EB31A9C5-0CC4-4157-8266-70DC94A7CE7E}" type="slidenum">
              <a:rPr lang="en-US" smtClean="0"/>
              <a:t>4</a:t>
            </a:fld>
            <a:endParaRPr lang="en-US"/>
          </a:p>
        </p:txBody>
      </p:sp>
    </p:spTree>
    <p:extLst>
      <p:ext uri="{BB962C8B-B14F-4D97-AF65-F5344CB8AC3E}">
        <p14:creationId xmlns:p14="http://schemas.microsoft.com/office/powerpoint/2010/main" val="3761799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the missing honors must be equivalent. The holding </a:t>
            </a:r>
            <a:r>
              <a:rPr lang="en-US" dirty="0" err="1"/>
              <a:t>AQTx</a:t>
            </a:r>
            <a:r>
              <a:rPr lang="en-US" dirty="0"/>
              <a:t>  xxx is NOT a restricted choice situation. If the math confuses you, the first link explains the issue well by looking not only at the contestant’s problem, but Monty’s problem. Essentially, the moral is that new information affects the odds. </a:t>
            </a:r>
          </a:p>
        </p:txBody>
      </p:sp>
      <p:sp>
        <p:nvSpPr>
          <p:cNvPr id="4" name="Slide Number Placeholder 3"/>
          <p:cNvSpPr>
            <a:spLocks noGrp="1"/>
          </p:cNvSpPr>
          <p:nvPr>
            <p:ph type="sldNum" sz="quarter" idx="10"/>
          </p:nvPr>
        </p:nvSpPr>
        <p:spPr/>
        <p:txBody>
          <a:bodyPr/>
          <a:lstStyle/>
          <a:p>
            <a:fld id="{EB31A9C5-0CC4-4157-8266-70DC94A7CE7E}" type="slidenum">
              <a:rPr lang="en-US" smtClean="0"/>
              <a:t>7</a:t>
            </a:fld>
            <a:endParaRPr lang="en-US"/>
          </a:p>
        </p:txBody>
      </p:sp>
    </p:spTree>
    <p:extLst>
      <p:ext uri="{BB962C8B-B14F-4D97-AF65-F5344CB8AC3E}">
        <p14:creationId xmlns:p14="http://schemas.microsoft.com/office/powerpoint/2010/main" val="125484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hardly necessary at the table, but it is illustrated for completeness. A typical bridge player only needs to understand how suits break most of the time. Usually, logical deduction will </a:t>
            </a:r>
            <a:r>
              <a:rPr lang="en-US"/>
              <a:t>leave statistics in the dust. </a:t>
            </a:r>
          </a:p>
        </p:txBody>
      </p:sp>
      <p:sp>
        <p:nvSpPr>
          <p:cNvPr id="4" name="Slide Number Placeholder 3"/>
          <p:cNvSpPr>
            <a:spLocks noGrp="1"/>
          </p:cNvSpPr>
          <p:nvPr>
            <p:ph type="sldNum" sz="quarter" idx="10"/>
          </p:nvPr>
        </p:nvSpPr>
        <p:spPr/>
        <p:txBody>
          <a:bodyPr/>
          <a:lstStyle/>
          <a:p>
            <a:fld id="{EB31A9C5-0CC4-4157-8266-70DC94A7CE7E}" type="slidenum">
              <a:rPr lang="en-US" smtClean="0"/>
              <a:t>10</a:t>
            </a:fld>
            <a:endParaRPr lang="en-US"/>
          </a:p>
        </p:txBody>
      </p:sp>
    </p:spTree>
    <p:extLst>
      <p:ext uri="{BB962C8B-B14F-4D97-AF65-F5344CB8AC3E}">
        <p14:creationId xmlns:p14="http://schemas.microsoft.com/office/powerpoint/2010/main" val="409055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6/18/2018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6/18/2018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6/18/2018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6/18/2018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6/18/2018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etterexplained.com/articles/understanding-the-monty-hall-proble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www.rpbridge.net/4b73.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E744-02B0-43EB-B56E-D40CDC886591}"/>
              </a:ext>
            </a:extLst>
          </p:cNvPr>
          <p:cNvSpPr>
            <a:spLocks noGrp="1"/>
          </p:cNvSpPr>
          <p:nvPr>
            <p:ph type="ctrTitle"/>
          </p:nvPr>
        </p:nvSpPr>
        <p:spPr/>
        <p:txBody>
          <a:bodyPr/>
          <a:lstStyle/>
          <a:p>
            <a:r>
              <a:rPr lang="en-US" dirty="0"/>
              <a:t>Card Play at MP</a:t>
            </a:r>
          </a:p>
        </p:txBody>
      </p:sp>
      <p:sp>
        <p:nvSpPr>
          <p:cNvPr id="3" name="Subtitle 2">
            <a:extLst>
              <a:ext uri="{FF2B5EF4-FFF2-40B4-BE49-F238E27FC236}">
                <a16:creationId xmlns:a16="http://schemas.microsoft.com/office/drawing/2014/main" id="{A93BF76A-ABF8-4E25-A2C9-5346491FA26B}"/>
              </a:ext>
            </a:extLst>
          </p:cNvPr>
          <p:cNvSpPr>
            <a:spLocks noGrp="1"/>
          </p:cNvSpPr>
          <p:nvPr>
            <p:ph type="subTitle" idx="1"/>
          </p:nvPr>
        </p:nvSpPr>
        <p:spPr/>
        <p:txBody>
          <a:bodyPr/>
          <a:lstStyle/>
          <a:p>
            <a:r>
              <a:rPr lang="en-US" dirty="0"/>
              <a:t>Part One</a:t>
            </a:r>
          </a:p>
        </p:txBody>
      </p:sp>
    </p:spTree>
    <p:extLst>
      <p:ext uri="{BB962C8B-B14F-4D97-AF65-F5344CB8AC3E}">
        <p14:creationId xmlns:p14="http://schemas.microsoft.com/office/powerpoint/2010/main" val="377796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9B93-3A96-49A2-87F2-B0CE57AB6A6B}"/>
              </a:ext>
            </a:extLst>
          </p:cNvPr>
          <p:cNvSpPr>
            <a:spLocks noGrp="1"/>
          </p:cNvSpPr>
          <p:nvPr>
            <p:ph type="title"/>
          </p:nvPr>
        </p:nvSpPr>
        <p:spPr/>
        <p:txBody>
          <a:bodyPr/>
          <a:lstStyle/>
          <a:p>
            <a:r>
              <a:rPr lang="en-US" dirty="0"/>
              <a:t>Calculating the % Success of a Line of Play</a:t>
            </a:r>
          </a:p>
        </p:txBody>
      </p:sp>
      <p:sp>
        <p:nvSpPr>
          <p:cNvPr id="3" name="Content Placeholder 2">
            <a:extLst>
              <a:ext uri="{FF2B5EF4-FFF2-40B4-BE49-F238E27FC236}">
                <a16:creationId xmlns:a16="http://schemas.microsoft.com/office/drawing/2014/main" id="{A7C9E8AC-F35A-4867-9FD3-D4FBD5B9FE67}"/>
              </a:ext>
            </a:extLst>
          </p:cNvPr>
          <p:cNvSpPr>
            <a:spLocks noGrp="1"/>
          </p:cNvSpPr>
          <p:nvPr>
            <p:ph sz="half" idx="1"/>
          </p:nvPr>
        </p:nvSpPr>
        <p:spPr/>
        <p:txBody>
          <a:bodyPr>
            <a:normAutofit fontScale="70000" lnSpcReduction="20000"/>
          </a:bodyPr>
          <a:lstStyle/>
          <a:p>
            <a:r>
              <a:rPr lang="en-US" dirty="0"/>
              <a:t>Compare relevant distributions to total possible distributions</a:t>
            </a:r>
          </a:p>
          <a:p>
            <a:pPr marL="0" indent="0">
              <a:buNone/>
            </a:pPr>
            <a:r>
              <a:rPr lang="en-US" dirty="0" err="1"/>
              <a:t>AKTx</a:t>
            </a:r>
            <a:br>
              <a:rPr lang="en-US" dirty="0"/>
            </a:br>
            <a:r>
              <a:rPr lang="en-US" dirty="0" err="1"/>
              <a:t>Qxx</a:t>
            </a:r>
            <a:endParaRPr lang="en-US" dirty="0"/>
          </a:p>
          <a:p>
            <a:pPr marL="0" indent="0">
              <a:buNone/>
            </a:pPr>
            <a:r>
              <a:rPr lang="en-US" dirty="0"/>
              <a:t>The best play (in a vacuum) for four tricks is drop the J</a:t>
            </a:r>
            <a:br>
              <a:rPr lang="en-US" dirty="0"/>
            </a:br>
            <a:br>
              <a:rPr lang="en-US" dirty="0"/>
            </a:br>
            <a:r>
              <a:rPr lang="en-US" dirty="0"/>
              <a:t>64 total combinations</a:t>
            </a:r>
            <a:br>
              <a:rPr lang="en-US" dirty="0"/>
            </a:br>
            <a:r>
              <a:rPr lang="en-US" dirty="0"/>
              <a:t>x  2 (6-0)  Irrelevant – Know to finesse or offside            </a:t>
            </a:r>
            <a:br>
              <a:rPr lang="en-US" dirty="0"/>
            </a:br>
            <a:r>
              <a:rPr lang="en-US" dirty="0"/>
              <a:t>x12 (5-1)   Irrelevant – Know to finesse</a:t>
            </a:r>
            <a:br>
              <a:rPr lang="en-US" dirty="0"/>
            </a:br>
            <a:r>
              <a:rPr lang="en-US" dirty="0"/>
              <a:t>x30 (4-2)   </a:t>
            </a:r>
            <a:r>
              <a:rPr lang="en-US" dirty="0" err="1"/>
              <a:t>Jxxx</a:t>
            </a:r>
            <a:r>
              <a:rPr lang="en-US" dirty="0"/>
              <a:t>  xx exists 10 times  -&gt;</a:t>
            </a:r>
            <a:br>
              <a:rPr lang="en-US" dirty="0"/>
            </a:br>
            <a:r>
              <a:rPr lang="en-US" dirty="0"/>
              <a:t>x20 (3-3)   xxx  </a:t>
            </a:r>
            <a:r>
              <a:rPr lang="en-US" dirty="0" err="1"/>
              <a:t>Jxx</a:t>
            </a:r>
            <a:r>
              <a:rPr lang="en-US" dirty="0"/>
              <a:t> exists 10 times -&gt;</a:t>
            </a:r>
            <a:br>
              <a:rPr lang="en-US" dirty="0"/>
            </a:br>
            <a:br>
              <a:rPr lang="en-US" dirty="0"/>
            </a:br>
            <a:r>
              <a:rPr lang="en-US" dirty="0"/>
              <a:t>When the suit is played up to the finesse/drop decision, the holdings left are </a:t>
            </a:r>
            <a:br>
              <a:rPr lang="en-US" dirty="0"/>
            </a:br>
            <a:br>
              <a:rPr lang="en-US" dirty="0"/>
            </a:br>
            <a:r>
              <a:rPr lang="en-US" dirty="0"/>
              <a:t>J654  32     P= 24.22% x (1/15) = 1.629</a:t>
            </a:r>
            <a:br>
              <a:rPr lang="en-US" dirty="0"/>
            </a:br>
            <a:r>
              <a:rPr lang="en-US" dirty="0"/>
              <a:t>  654  J32   P= 35.53% x (1/20) = 1.775</a:t>
            </a:r>
            <a:br>
              <a:rPr lang="en-US" dirty="0"/>
            </a:br>
            <a:r>
              <a:rPr lang="en-US" dirty="0"/>
              <a:t> </a:t>
            </a:r>
            <a:br>
              <a:rPr lang="en-US" dirty="0"/>
            </a:br>
            <a:br>
              <a:rPr lang="en-US" dirty="0"/>
            </a:br>
            <a:endParaRPr lang="en-US" dirty="0"/>
          </a:p>
        </p:txBody>
      </p:sp>
      <p:sp>
        <p:nvSpPr>
          <p:cNvPr id="4" name="Content Placeholder 3">
            <a:extLst>
              <a:ext uri="{FF2B5EF4-FFF2-40B4-BE49-F238E27FC236}">
                <a16:creationId xmlns:a16="http://schemas.microsoft.com/office/drawing/2014/main" id="{6AD9A48E-9A67-461A-9B59-0D3E764B67FC}"/>
              </a:ext>
            </a:extLst>
          </p:cNvPr>
          <p:cNvSpPr>
            <a:spLocks noGrp="1"/>
          </p:cNvSpPr>
          <p:nvPr>
            <p:ph sz="half" idx="2"/>
          </p:nvPr>
        </p:nvSpPr>
        <p:spPr/>
        <p:txBody>
          <a:bodyPr>
            <a:normAutofit fontScale="70000" lnSpcReduction="20000"/>
          </a:bodyPr>
          <a:lstStyle/>
          <a:p>
            <a:pPr marL="0" indent="0">
              <a:buNone/>
            </a:pPr>
            <a:r>
              <a:rPr lang="en-US" dirty="0"/>
              <a:t>“When the defenders hold only insignificant cards, their following in a suit acts to eliminate the extreme splits while the relative probabilities of the remaining splits are unchanged from their original values.</a:t>
            </a:r>
            <a:br>
              <a:rPr lang="en-US" dirty="0"/>
            </a:br>
            <a:br>
              <a:rPr lang="en-US" dirty="0"/>
            </a:br>
            <a:r>
              <a:rPr lang="en-US" dirty="0"/>
              <a:t>When the defenders hold significant cards in a suit, their following w/ insignificant cards increases the chance of an even split in the suit. With one honor missing, if the numbers of plausible plays reach equality for the remaining combinations, the relative probabilities are the same as would be calculated from the current vacant places” - MacKinnon</a:t>
            </a:r>
            <a:br>
              <a:rPr lang="en-US" dirty="0"/>
            </a:br>
            <a:br>
              <a:rPr lang="en-US" dirty="0"/>
            </a:br>
            <a:endParaRPr lang="en-US" dirty="0"/>
          </a:p>
        </p:txBody>
      </p:sp>
    </p:spTree>
    <p:extLst>
      <p:ext uri="{BB962C8B-B14F-4D97-AF65-F5344CB8AC3E}">
        <p14:creationId xmlns:p14="http://schemas.microsoft.com/office/powerpoint/2010/main" val="425823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D5B5A-A5DD-4318-87A1-7203DAD863A6}"/>
              </a:ext>
            </a:extLst>
          </p:cNvPr>
          <p:cNvSpPr>
            <a:spLocks noGrp="1"/>
          </p:cNvSpPr>
          <p:nvPr>
            <p:ph type="title"/>
          </p:nvPr>
        </p:nvSpPr>
        <p:spPr/>
        <p:txBody>
          <a:bodyPr/>
          <a:lstStyle/>
          <a:p>
            <a:r>
              <a:rPr lang="en-US" dirty="0"/>
              <a:t>The Normal Contract</a:t>
            </a:r>
          </a:p>
        </p:txBody>
      </p:sp>
      <p:sp>
        <p:nvSpPr>
          <p:cNvPr id="3" name="Content Placeholder 2">
            <a:extLst>
              <a:ext uri="{FF2B5EF4-FFF2-40B4-BE49-F238E27FC236}">
                <a16:creationId xmlns:a16="http://schemas.microsoft.com/office/drawing/2014/main" id="{31CC85AB-2768-4885-A3EF-9BF12A85E607}"/>
              </a:ext>
            </a:extLst>
          </p:cNvPr>
          <p:cNvSpPr>
            <a:spLocks noGrp="1"/>
          </p:cNvSpPr>
          <p:nvPr>
            <p:ph idx="1"/>
          </p:nvPr>
        </p:nvSpPr>
        <p:spPr/>
        <p:txBody>
          <a:bodyPr>
            <a:normAutofit/>
          </a:bodyPr>
          <a:lstStyle/>
          <a:p>
            <a:r>
              <a:rPr lang="en-US" sz="3200" dirty="0"/>
              <a:t>Make reasonable plays that risk the contract to gain overtricks</a:t>
            </a:r>
          </a:p>
          <a:p>
            <a:pPr lvl="1"/>
            <a:endParaRPr lang="en-US" sz="3200" dirty="0"/>
          </a:p>
          <a:p>
            <a:pPr lvl="1"/>
            <a:r>
              <a:rPr lang="en-US" sz="3200" dirty="0"/>
              <a:t>A finesse that results in an overtrick or -1</a:t>
            </a:r>
          </a:p>
          <a:p>
            <a:pPr lvl="1"/>
            <a:r>
              <a:rPr lang="en-US" sz="3200" dirty="0"/>
              <a:t>A “percentage</a:t>
            </a:r>
            <a:r>
              <a:rPr lang="en-US" sz="3200"/>
              <a:t>” endplay</a:t>
            </a:r>
          </a:p>
        </p:txBody>
      </p:sp>
    </p:spTree>
    <p:extLst>
      <p:ext uri="{BB962C8B-B14F-4D97-AF65-F5344CB8AC3E}">
        <p14:creationId xmlns:p14="http://schemas.microsoft.com/office/powerpoint/2010/main" val="365813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F4358-FF93-4FB0-8C39-2F071EC72054}"/>
              </a:ext>
            </a:extLst>
          </p:cNvPr>
          <p:cNvSpPr>
            <a:spLocks noGrp="1"/>
          </p:cNvSpPr>
          <p:nvPr>
            <p:ph type="title"/>
          </p:nvPr>
        </p:nvSpPr>
        <p:spPr/>
        <p:txBody>
          <a:bodyPr/>
          <a:lstStyle/>
          <a:p>
            <a:r>
              <a:rPr lang="en-US" dirty="0"/>
              <a:t>The Abnormally Good Contract</a:t>
            </a:r>
          </a:p>
        </p:txBody>
      </p:sp>
      <p:sp>
        <p:nvSpPr>
          <p:cNvPr id="3" name="Content Placeholder 2">
            <a:extLst>
              <a:ext uri="{FF2B5EF4-FFF2-40B4-BE49-F238E27FC236}">
                <a16:creationId xmlns:a16="http://schemas.microsoft.com/office/drawing/2014/main" id="{8B678312-B2E1-44AA-B998-58CCD1862B11}"/>
              </a:ext>
            </a:extLst>
          </p:cNvPr>
          <p:cNvSpPr>
            <a:spLocks noGrp="1"/>
          </p:cNvSpPr>
          <p:nvPr>
            <p:ph idx="1"/>
          </p:nvPr>
        </p:nvSpPr>
        <p:spPr/>
        <p:txBody>
          <a:bodyPr>
            <a:normAutofit/>
          </a:bodyPr>
          <a:lstStyle/>
          <a:p>
            <a:r>
              <a:rPr lang="en-US" sz="4000" dirty="0"/>
              <a:t>Make the Hand</a:t>
            </a:r>
          </a:p>
          <a:p>
            <a:r>
              <a:rPr lang="en-US" sz="4000" dirty="0"/>
              <a:t>Use Safety Plays to Ensure a Good Score</a:t>
            </a:r>
          </a:p>
        </p:txBody>
      </p:sp>
    </p:spTree>
    <p:extLst>
      <p:ext uri="{BB962C8B-B14F-4D97-AF65-F5344CB8AC3E}">
        <p14:creationId xmlns:p14="http://schemas.microsoft.com/office/powerpoint/2010/main" val="266128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F2B80-F89B-4768-B281-CE45B4A61F74}"/>
              </a:ext>
            </a:extLst>
          </p:cNvPr>
          <p:cNvSpPr>
            <a:spLocks noGrp="1"/>
          </p:cNvSpPr>
          <p:nvPr>
            <p:ph type="title"/>
          </p:nvPr>
        </p:nvSpPr>
        <p:spPr/>
        <p:txBody>
          <a:bodyPr/>
          <a:lstStyle/>
          <a:p>
            <a:r>
              <a:rPr lang="en-US" dirty="0"/>
              <a:t>The Abnormally Bad Contract</a:t>
            </a:r>
          </a:p>
        </p:txBody>
      </p:sp>
      <p:sp>
        <p:nvSpPr>
          <p:cNvPr id="3" name="Content Placeholder 2">
            <a:extLst>
              <a:ext uri="{FF2B5EF4-FFF2-40B4-BE49-F238E27FC236}">
                <a16:creationId xmlns:a16="http://schemas.microsoft.com/office/drawing/2014/main" id="{720C9EF3-0226-497B-BDFC-B6F97CF580C1}"/>
              </a:ext>
            </a:extLst>
          </p:cNvPr>
          <p:cNvSpPr>
            <a:spLocks noGrp="1"/>
          </p:cNvSpPr>
          <p:nvPr>
            <p:ph idx="1"/>
          </p:nvPr>
        </p:nvSpPr>
        <p:spPr/>
        <p:txBody>
          <a:bodyPr>
            <a:normAutofit/>
          </a:bodyPr>
          <a:lstStyle/>
          <a:p>
            <a:r>
              <a:rPr lang="en-US" sz="4000" dirty="0"/>
              <a:t>Consider alternative contracts</a:t>
            </a:r>
          </a:p>
          <a:p>
            <a:r>
              <a:rPr lang="en-US" sz="4000" dirty="0"/>
              <a:t>Assume the cards lie unfavorably</a:t>
            </a:r>
          </a:p>
        </p:txBody>
      </p:sp>
    </p:spTree>
    <p:extLst>
      <p:ext uri="{BB962C8B-B14F-4D97-AF65-F5344CB8AC3E}">
        <p14:creationId xmlns:p14="http://schemas.microsoft.com/office/powerpoint/2010/main" val="374260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BA22-760A-4B10-BF4C-6EB2F6FAB756}"/>
              </a:ext>
            </a:extLst>
          </p:cNvPr>
          <p:cNvSpPr>
            <a:spLocks noGrp="1"/>
          </p:cNvSpPr>
          <p:nvPr>
            <p:ph type="title"/>
          </p:nvPr>
        </p:nvSpPr>
        <p:spPr/>
        <p:txBody>
          <a:bodyPr/>
          <a:lstStyle/>
          <a:p>
            <a:r>
              <a:rPr lang="en-US" dirty="0"/>
              <a:t>Don’t Overcomplicate it</a:t>
            </a:r>
          </a:p>
        </p:txBody>
      </p:sp>
      <p:sp>
        <p:nvSpPr>
          <p:cNvPr id="3" name="Content Placeholder 2">
            <a:extLst>
              <a:ext uri="{FF2B5EF4-FFF2-40B4-BE49-F238E27FC236}">
                <a16:creationId xmlns:a16="http://schemas.microsoft.com/office/drawing/2014/main" id="{E0C35E2B-C786-4F2C-BAE7-0C7064B52BC6}"/>
              </a:ext>
            </a:extLst>
          </p:cNvPr>
          <p:cNvSpPr>
            <a:spLocks noGrp="1"/>
          </p:cNvSpPr>
          <p:nvPr>
            <p:ph idx="1"/>
          </p:nvPr>
        </p:nvSpPr>
        <p:spPr/>
        <p:txBody>
          <a:bodyPr>
            <a:normAutofit/>
          </a:bodyPr>
          <a:lstStyle/>
          <a:p>
            <a:pPr>
              <a:lnSpc>
                <a:spcPct val="150000"/>
              </a:lnSpc>
            </a:pPr>
            <a:r>
              <a:rPr lang="en-US" sz="3600" dirty="0"/>
              <a:t>Maximize Overtricks in Normal Contracts</a:t>
            </a:r>
          </a:p>
          <a:p>
            <a:pPr>
              <a:lnSpc>
                <a:spcPct val="150000"/>
              </a:lnSpc>
            </a:pPr>
            <a:r>
              <a:rPr lang="en-US" sz="3600" dirty="0"/>
              <a:t>Play Safely in Abnormal Contracts</a:t>
            </a:r>
          </a:p>
          <a:p>
            <a:pPr>
              <a:lnSpc>
                <a:spcPct val="150000"/>
              </a:lnSpc>
            </a:pPr>
            <a:r>
              <a:rPr lang="en-US" sz="3600" dirty="0"/>
              <a:t>Defend Based on Percentages</a:t>
            </a:r>
          </a:p>
          <a:p>
            <a:pPr>
              <a:lnSpc>
                <a:spcPct val="150000"/>
              </a:lnSpc>
            </a:pPr>
            <a:r>
              <a:rPr lang="en-US" sz="3600" dirty="0"/>
              <a:t>Always Consider Other Possible Results</a:t>
            </a:r>
          </a:p>
        </p:txBody>
      </p:sp>
    </p:spTree>
    <p:extLst>
      <p:ext uri="{BB962C8B-B14F-4D97-AF65-F5344CB8AC3E}">
        <p14:creationId xmlns:p14="http://schemas.microsoft.com/office/powerpoint/2010/main" val="107832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BF1AF-A1DB-46EB-ADFA-1FAE09069D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D5D4CB-9218-4302-85F3-018703EF225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1384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9508-E4DC-47AD-93BF-1720AA97C5A4}"/>
              </a:ext>
            </a:extLst>
          </p:cNvPr>
          <p:cNvSpPr>
            <a:spLocks noGrp="1"/>
          </p:cNvSpPr>
          <p:nvPr>
            <p:ph type="title"/>
          </p:nvPr>
        </p:nvSpPr>
        <p:spPr/>
        <p:txBody>
          <a:bodyPr/>
          <a:lstStyle/>
          <a:p>
            <a:r>
              <a:rPr lang="en-US" dirty="0"/>
              <a:t>Restricted Choice – The Monty Hall </a:t>
            </a:r>
            <a:r>
              <a:rPr lang="en-US" dirty="0">
                <a:hlinkClick r:id="rId3"/>
              </a:rPr>
              <a:t>Dilemma</a:t>
            </a:r>
            <a:endParaRPr lang="en-US" dirty="0"/>
          </a:p>
        </p:txBody>
      </p:sp>
      <p:sp>
        <p:nvSpPr>
          <p:cNvPr id="3" name="Content Placeholder 2">
            <a:extLst>
              <a:ext uri="{FF2B5EF4-FFF2-40B4-BE49-F238E27FC236}">
                <a16:creationId xmlns:a16="http://schemas.microsoft.com/office/drawing/2014/main" id="{7411E7DF-3B84-4878-9C40-63F41F5ECDF7}"/>
              </a:ext>
            </a:extLst>
          </p:cNvPr>
          <p:cNvSpPr>
            <a:spLocks noGrp="1"/>
          </p:cNvSpPr>
          <p:nvPr>
            <p:ph sz="half" idx="1"/>
          </p:nvPr>
        </p:nvSpPr>
        <p:spPr/>
        <p:txBody>
          <a:bodyPr>
            <a:normAutofit/>
          </a:bodyPr>
          <a:lstStyle/>
          <a:p>
            <a:r>
              <a:rPr lang="en-US" dirty="0"/>
              <a:t>With two equivalent honor cards outstanding, if one drops, it is better to finesse the other. </a:t>
            </a:r>
            <a:br>
              <a:rPr lang="en-US" dirty="0"/>
            </a:br>
            <a:br>
              <a:rPr lang="en-US" dirty="0"/>
            </a:br>
            <a:r>
              <a:rPr lang="en-US" dirty="0"/>
              <a:t>The queen and jack are equivalent cards</a:t>
            </a:r>
            <a:br>
              <a:rPr lang="en-US" dirty="0"/>
            </a:br>
            <a:r>
              <a:rPr lang="en-US" dirty="0"/>
              <a:t>Think of them as “goats”</a:t>
            </a:r>
            <a:br>
              <a:rPr lang="en-US" dirty="0"/>
            </a:br>
            <a:br>
              <a:rPr lang="en-US" dirty="0"/>
            </a:br>
            <a:r>
              <a:rPr lang="en-US" dirty="0"/>
              <a:t>xx GG   One Case</a:t>
            </a:r>
            <a:br>
              <a:rPr lang="en-US" dirty="0"/>
            </a:br>
            <a:r>
              <a:rPr lang="en-US" dirty="0" err="1"/>
              <a:t>Gxx</a:t>
            </a:r>
            <a:r>
              <a:rPr lang="en-US" dirty="0"/>
              <a:t> G   Two Cases</a:t>
            </a:r>
            <a:br>
              <a:rPr lang="en-US" dirty="0"/>
            </a:br>
            <a:endParaRPr lang="en-US" dirty="0"/>
          </a:p>
          <a:p>
            <a:r>
              <a:rPr lang="en-US" dirty="0" err="1"/>
              <a:t>Pavlicek’s</a:t>
            </a:r>
            <a:r>
              <a:rPr lang="en-US" dirty="0"/>
              <a:t> </a:t>
            </a:r>
            <a:r>
              <a:rPr lang="en-US" dirty="0">
                <a:hlinkClick r:id="rId4"/>
              </a:rPr>
              <a:t>explanation</a:t>
            </a:r>
            <a:endParaRPr lang="en-US" dirty="0"/>
          </a:p>
        </p:txBody>
      </p:sp>
      <p:sp>
        <p:nvSpPr>
          <p:cNvPr id="4" name="Content Placeholder 3">
            <a:extLst>
              <a:ext uri="{FF2B5EF4-FFF2-40B4-BE49-F238E27FC236}">
                <a16:creationId xmlns:a16="http://schemas.microsoft.com/office/drawing/2014/main" id="{DFA10AF1-6553-4394-A5E5-B62B36903A87}"/>
              </a:ext>
            </a:extLst>
          </p:cNvPr>
          <p:cNvSpPr>
            <a:spLocks noGrp="1"/>
          </p:cNvSpPr>
          <p:nvPr>
            <p:ph sz="half" idx="2"/>
          </p:nvPr>
        </p:nvSpPr>
        <p:spPr/>
        <p:txBody>
          <a:bodyPr>
            <a:normAutofit/>
          </a:bodyPr>
          <a:lstStyle/>
          <a:p>
            <a:r>
              <a:rPr lang="en-US" dirty="0" err="1"/>
              <a:t>AKxxx</a:t>
            </a:r>
            <a:br>
              <a:rPr lang="en-US" dirty="0"/>
            </a:br>
            <a:r>
              <a:rPr lang="en-US" dirty="0"/>
              <a:t>T987</a:t>
            </a:r>
          </a:p>
          <a:p>
            <a:pPr marL="0" indent="0">
              <a:buNone/>
            </a:pPr>
            <a:r>
              <a:rPr lang="en-US" dirty="0"/>
              <a:t>AK9x</a:t>
            </a:r>
            <a:br>
              <a:rPr lang="en-US" dirty="0"/>
            </a:br>
            <a:r>
              <a:rPr lang="en-US" dirty="0" err="1"/>
              <a:t>Qxx</a:t>
            </a:r>
            <a:br>
              <a:rPr lang="en-US" dirty="0"/>
            </a:br>
            <a:endParaRPr lang="en-US" dirty="0"/>
          </a:p>
        </p:txBody>
      </p:sp>
    </p:spTree>
    <p:extLst>
      <p:ext uri="{BB962C8B-B14F-4D97-AF65-F5344CB8AC3E}">
        <p14:creationId xmlns:p14="http://schemas.microsoft.com/office/powerpoint/2010/main" val="204910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1ABF-2B6D-463D-98DD-6E8D78763832}"/>
              </a:ext>
            </a:extLst>
          </p:cNvPr>
          <p:cNvSpPr>
            <a:spLocks noGrp="1"/>
          </p:cNvSpPr>
          <p:nvPr>
            <p:ph type="title"/>
          </p:nvPr>
        </p:nvSpPr>
        <p:spPr/>
        <p:txBody>
          <a:bodyPr/>
          <a:lstStyle/>
          <a:p>
            <a:r>
              <a:rPr lang="en-US" dirty="0"/>
              <a:t>Vacant Places</a:t>
            </a:r>
          </a:p>
        </p:txBody>
      </p:sp>
      <p:sp>
        <p:nvSpPr>
          <p:cNvPr id="3" name="Content Placeholder 2">
            <a:extLst>
              <a:ext uri="{FF2B5EF4-FFF2-40B4-BE49-F238E27FC236}">
                <a16:creationId xmlns:a16="http://schemas.microsoft.com/office/drawing/2014/main" id="{CBAF97B7-5459-450A-B238-8336C0CC5A13}"/>
              </a:ext>
            </a:extLst>
          </p:cNvPr>
          <p:cNvSpPr>
            <a:spLocks noGrp="1"/>
          </p:cNvSpPr>
          <p:nvPr>
            <p:ph sz="half" idx="1"/>
          </p:nvPr>
        </p:nvSpPr>
        <p:spPr/>
        <p:txBody>
          <a:bodyPr/>
          <a:lstStyle/>
          <a:p>
            <a:r>
              <a:rPr lang="en-US" dirty="0"/>
              <a:t>Count the cards known to be held by the opponents</a:t>
            </a:r>
          </a:p>
          <a:p>
            <a:r>
              <a:rPr lang="en-US" dirty="0"/>
              <a:t>The “spaces” available for cards in question help suggest probability that a card is in a specific hand</a:t>
            </a:r>
          </a:p>
        </p:txBody>
      </p:sp>
      <p:sp>
        <p:nvSpPr>
          <p:cNvPr id="4" name="Content Placeholder 3">
            <a:extLst>
              <a:ext uri="{FF2B5EF4-FFF2-40B4-BE49-F238E27FC236}">
                <a16:creationId xmlns:a16="http://schemas.microsoft.com/office/drawing/2014/main" id="{2A24EB57-CE9E-4E2B-A86B-77BBBD62C78A}"/>
              </a:ext>
            </a:extLst>
          </p:cNvPr>
          <p:cNvSpPr>
            <a:spLocks noGrp="1"/>
          </p:cNvSpPr>
          <p:nvPr>
            <p:ph sz="half" idx="2"/>
          </p:nvPr>
        </p:nvSpPr>
        <p:spPr/>
        <p:txBody>
          <a:bodyPr/>
          <a:lstStyle/>
          <a:p>
            <a:r>
              <a:rPr lang="en-US" dirty="0"/>
              <a:t>E.g. When an opponent opens a 3-level preempt, they have 6 vacant spaces for cards in </a:t>
            </a:r>
            <a:r>
              <a:rPr lang="en-US"/>
              <a:t>the non-preempt suit</a:t>
            </a:r>
          </a:p>
        </p:txBody>
      </p:sp>
    </p:spTree>
    <p:extLst>
      <p:ext uri="{BB962C8B-B14F-4D97-AF65-F5344CB8AC3E}">
        <p14:creationId xmlns:p14="http://schemas.microsoft.com/office/powerpoint/2010/main" val="25934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BF582-FFE4-4FEA-9508-71C1B33D8099}"/>
              </a:ext>
            </a:extLst>
          </p:cNvPr>
          <p:cNvSpPr>
            <a:spLocks noGrp="1"/>
          </p:cNvSpPr>
          <p:nvPr>
            <p:ph type="title"/>
          </p:nvPr>
        </p:nvSpPr>
        <p:spPr/>
        <p:txBody>
          <a:bodyPr/>
          <a:lstStyle/>
          <a:p>
            <a:r>
              <a:rPr lang="en-US" dirty="0"/>
              <a:t>Determining the Card Combinations Possible</a:t>
            </a:r>
          </a:p>
        </p:txBody>
      </p:sp>
      <p:sp>
        <p:nvSpPr>
          <p:cNvPr id="3" name="Content Placeholder 2">
            <a:extLst>
              <a:ext uri="{FF2B5EF4-FFF2-40B4-BE49-F238E27FC236}">
                <a16:creationId xmlns:a16="http://schemas.microsoft.com/office/drawing/2014/main" id="{FF56952C-6CFA-4D3B-B6D3-931F339309BC}"/>
              </a:ext>
            </a:extLst>
          </p:cNvPr>
          <p:cNvSpPr>
            <a:spLocks noGrp="1"/>
          </p:cNvSpPr>
          <p:nvPr>
            <p:ph idx="1"/>
          </p:nvPr>
        </p:nvSpPr>
        <p:spPr/>
        <p:txBody>
          <a:bodyPr/>
          <a:lstStyle/>
          <a:p>
            <a:r>
              <a:rPr lang="en-US" dirty="0"/>
              <a:t>Number of possible combinations = 2</a:t>
            </a:r>
            <a:r>
              <a:rPr lang="en-US" sz="2400" baseline="30000" dirty="0"/>
              <a:t>N</a:t>
            </a:r>
            <a:r>
              <a:rPr lang="en-US" sz="2400" dirty="0"/>
              <a:t>, where N = # of outstanding cards</a:t>
            </a:r>
          </a:p>
          <a:p>
            <a:r>
              <a:rPr lang="en-US" sz="2400" dirty="0"/>
              <a:t>E.g. If there are four cards outstanding, there are 16 total combinations</a:t>
            </a:r>
          </a:p>
          <a:p>
            <a:r>
              <a:rPr lang="en-US" sz="2400" dirty="0"/>
              <a:t>KT72    KT     72     --</a:t>
            </a:r>
          </a:p>
          <a:p>
            <a:r>
              <a:rPr lang="en-US" sz="2400" dirty="0"/>
              <a:t>KT7      K7     K</a:t>
            </a:r>
          </a:p>
          <a:p>
            <a:r>
              <a:rPr lang="en-US" sz="2400" dirty="0"/>
              <a:t>KT2      K2     T</a:t>
            </a:r>
          </a:p>
          <a:p>
            <a:r>
              <a:rPr lang="en-US" sz="2400" dirty="0"/>
              <a:t>K72     T7      7</a:t>
            </a:r>
          </a:p>
          <a:p>
            <a:r>
              <a:rPr lang="en-US" sz="2400" dirty="0"/>
              <a:t>T72      T2     2</a:t>
            </a:r>
            <a:endParaRPr lang="en-US" dirty="0"/>
          </a:p>
        </p:txBody>
      </p:sp>
    </p:spTree>
    <p:extLst>
      <p:ext uri="{BB962C8B-B14F-4D97-AF65-F5344CB8AC3E}">
        <p14:creationId xmlns:p14="http://schemas.microsoft.com/office/powerpoint/2010/main" val="163703836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17506</TotalTime>
  <Words>522</Words>
  <Application>Microsoft Office PowerPoint</Application>
  <PresentationFormat>Widescreen</PresentationFormat>
  <Paragraphs>51</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Vapor Trail</vt:lpstr>
      <vt:lpstr>Card Play at MP</vt:lpstr>
      <vt:lpstr>The Normal Contract</vt:lpstr>
      <vt:lpstr>The Abnormally Good Contract</vt:lpstr>
      <vt:lpstr>The Abnormally Bad Contract</vt:lpstr>
      <vt:lpstr>Don’t Overcomplicate it</vt:lpstr>
      <vt:lpstr>PowerPoint Presentation</vt:lpstr>
      <vt:lpstr>Restricted Choice – The Monty Hall Dilemma</vt:lpstr>
      <vt:lpstr>Vacant Places</vt:lpstr>
      <vt:lpstr>Determining the Card Combinations Possible</vt:lpstr>
      <vt:lpstr>Calculating the % Success of a Line of 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 Play at MP</dc:title>
  <dc:creator>Jack Gillispie</dc:creator>
  <cp:lastModifiedBy>Jack Gillispie</cp:lastModifiedBy>
  <cp:revision>39</cp:revision>
  <dcterms:created xsi:type="dcterms:W3CDTF">2018-04-27T03:40:29Z</dcterms:created>
  <dcterms:modified xsi:type="dcterms:W3CDTF">2018-06-18T14:45:49Z</dcterms:modified>
</cp:coreProperties>
</file>